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Сниженный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0.11000000000000004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Нормальный (средний) уровень</c:v>
                </c:pt>
              </c:strCache>
            </c:strRef>
          </c:tx>
          <c:dLbls>
            <c:dLbl>
              <c:idx val="0"/>
              <c:layout>
                <c:manualLayout>
                  <c:x val="4.6296296296296412E-2"/>
                  <c:y val="3.968253968253976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722222222222272E-2"/>
                  <c:y val="-1.19047619047619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722222222222245E-2"/>
                  <c:y val="3.17460317460317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72222222222224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03703703703709E-2"/>
                  <c:y val="7.2750482331543547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7870370370370391E-2"/>
                  <c:y val="-3.1246094245495353E-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0.56999999999999995</c:v>
                </c:pt>
                <c:pt idx="1">
                  <c:v>6.0000000000000067E-2</c:v>
                </c:pt>
                <c:pt idx="2">
                  <c:v>0.33000000000000063</c:v>
                </c:pt>
                <c:pt idx="3">
                  <c:v>0.61000000000000065</c:v>
                </c:pt>
                <c:pt idx="4">
                  <c:v>0.4</c:v>
                </c:pt>
                <c:pt idx="5">
                  <c:v>0.5</c:v>
                </c:pt>
                <c:pt idx="6">
                  <c:v>0.33000000000000063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4.8611111111111133E-2"/>
                  <c:y val="3.968253968253976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981481481481503E-2"/>
                  <c:y val="-7.53968253968255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296296296296439E-2"/>
                  <c:y val="3.968253968253976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92592592592594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96296296296412E-2"/>
                  <c:y val="7.936507936507984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98148148148150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8611111111111133E-2"/>
                  <c:y val="3.968253968253976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Лист1!$E$2:$E$8</c:f>
              <c:numCache>
                <c:formatCode>0%</c:formatCode>
                <c:ptCount val="7"/>
                <c:pt idx="0">
                  <c:v>0.19000000000000009</c:v>
                </c:pt>
                <c:pt idx="1">
                  <c:v>0.5</c:v>
                </c:pt>
                <c:pt idx="2">
                  <c:v>0.56000000000000005</c:v>
                </c:pt>
                <c:pt idx="3">
                  <c:v>0.28000000000000008</c:v>
                </c:pt>
                <c:pt idx="4">
                  <c:v>0.60000000000000064</c:v>
                </c:pt>
                <c:pt idx="5">
                  <c:v>0.5</c:v>
                </c:pt>
                <c:pt idx="6">
                  <c:v>0.67000000000000126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4.6296296296296406E-3"/>
                  <c:y val="-4.76190476190476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571E-3"/>
                  <c:y val="-0.2063492063492066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51E-3"/>
                  <c:y val="-7.53968253968255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148148148148151E-3"/>
                  <c:y val="-4.76190476190476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148148148148151E-3"/>
                  <c:y val="-4.76190476190476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4.76190476190476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2592592592593784E-3"/>
                  <c:y val="-3.5714285714285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Лист1!$F$2:$F$8</c:f>
              <c:numCache>
                <c:formatCode>0%</c:formatCode>
                <c:ptCount val="7"/>
                <c:pt idx="0">
                  <c:v>0</c:v>
                </c:pt>
                <c:pt idx="1">
                  <c:v>0.44000000000000017</c:v>
                </c:pt>
                <c:pt idx="2">
                  <c:v>0.11000000000000004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120460032"/>
        <c:axId val="120461568"/>
        <c:axId val="0"/>
      </c:bar3DChart>
      <c:catAx>
        <c:axId val="120460032"/>
        <c:scaling>
          <c:orientation val="minMax"/>
        </c:scaling>
        <c:axPos val="b"/>
        <c:numFmt formatCode="General" sourceLinked="0"/>
        <c:tickLblPos val="nextTo"/>
        <c:crossAx val="120461568"/>
        <c:crosses val="autoZero"/>
        <c:auto val="1"/>
        <c:lblAlgn val="ctr"/>
        <c:lblOffset val="100"/>
      </c:catAx>
      <c:valAx>
        <c:axId val="120461568"/>
        <c:scaling>
          <c:orientation val="minMax"/>
        </c:scaling>
        <c:axPos val="l"/>
        <c:majorGridlines/>
        <c:numFmt formatCode="0%" sourceLinked="1"/>
        <c:tickLblPos val="nextTo"/>
        <c:crossAx val="1204600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показатель.  Пространственно-предметный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-3.9682539682539802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6.0000000000000032E-2</c:v>
                </c:pt>
                <c:pt idx="2">
                  <c:v>0.18000000000000013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показатель.  Пространственно-предметный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1.851851851851857E-2"/>
                  <c:y val="-3.9682539682539802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0.05</c:v>
                </c:pt>
                <c:pt idx="1">
                  <c:v>0.19</c:v>
                </c:pt>
                <c:pt idx="2">
                  <c:v>0.45</c:v>
                </c:pt>
                <c:pt idx="3">
                  <c:v>0.83000000000000052</c:v>
                </c:pt>
                <c:pt idx="4">
                  <c:v>0.27</c:v>
                </c:pt>
                <c:pt idx="5">
                  <c:v>0.37000000000000027</c:v>
                </c:pt>
                <c:pt idx="6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показатель.    Пространственно- предметный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0.95000000000000051</c:v>
                </c:pt>
                <c:pt idx="1">
                  <c:v>0.75000000000000056</c:v>
                </c:pt>
                <c:pt idx="2">
                  <c:v>0.37000000000000027</c:v>
                </c:pt>
                <c:pt idx="3">
                  <c:v>0.17</c:v>
                </c:pt>
                <c:pt idx="4">
                  <c:v>0.73000000000000054</c:v>
                </c:pt>
                <c:pt idx="5">
                  <c:v>0.63000000000000056</c:v>
                </c:pt>
                <c:pt idx="6">
                  <c:v>0.4</c:v>
                </c:pt>
              </c:numCache>
            </c:numRef>
          </c:val>
        </c:ser>
        <c:shape val="box"/>
        <c:axId val="120518144"/>
        <c:axId val="120519680"/>
        <c:axId val="0"/>
      </c:bar3DChart>
      <c:catAx>
        <c:axId val="120518144"/>
        <c:scaling>
          <c:orientation val="minMax"/>
        </c:scaling>
        <c:axPos val="b"/>
        <c:tickLblPos val="nextTo"/>
        <c:crossAx val="120519680"/>
        <c:crosses val="autoZero"/>
        <c:auto val="1"/>
        <c:lblAlgn val="ctr"/>
        <c:lblOffset val="100"/>
      </c:catAx>
      <c:valAx>
        <c:axId val="120519680"/>
        <c:scaling>
          <c:orientation val="minMax"/>
        </c:scaling>
        <c:axPos val="l"/>
        <c:majorGridlines/>
        <c:numFmt formatCode="0%" sourceLinked="1"/>
        <c:tickLblPos val="nextTo"/>
        <c:crossAx val="120518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показатель.  Коммуникативный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-3.9682539682539793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9.0000000000000024E-2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показатель.  Коммуникативный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1.8518518518518563E-2"/>
                  <c:y val="-3.9682539682539793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0.19</c:v>
                </c:pt>
                <c:pt idx="2">
                  <c:v>0.54</c:v>
                </c:pt>
                <c:pt idx="3">
                  <c:v>0.61000000000000065</c:v>
                </c:pt>
                <c:pt idx="4">
                  <c:v>0.2</c:v>
                </c:pt>
                <c:pt idx="5">
                  <c:v>0.12000000000000002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показатель.    Коммуникативный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0.86000000000000065</c:v>
                </c:pt>
                <c:pt idx="1">
                  <c:v>0.81</c:v>
                </c:pt>
                <c:pt idx="2">
                  <c:v>0.37000000000000038</c:v>
                </c:pt>
                <c:pt idx="3">
                  <c:v>0.39000000000000068</c:v>
                </c:pt>
                <c:pt idx="4">
                  <c:v>0.8</c:v>
                </c:pt>
                <c:pt idx="5">
                  <c:v>0.88</c:v>
                </c:pt>
                <c:pt idx="6">
                  <c:v>0.60000000000000064</c:v>
                </c:pt>
              </c:numCache>
            </c:numRef>
          </c:val>
        </c:ser>
        <c:shape val="box"/>
        <c:axId val="117344896"/>
        <c:axId val="120783232"/>
        <c:axId val="0"/>
      </c:bar3DChart>
      <c:catAx>
        <c:axId val="117344896"/>
        <c:scaling>
          <c:orientation val="minMax"/>
        </c:scaling>
        <c:axPos val="b"/>
        <c:tickLblPos val="nextTo"/>
        <c:crossAx val="120783232"/>
        <c:crosses val="autoZero"/>
        <c:auto val="1"/>
        <c:lblAlgn val="ctr"/>
        <c:lblOffset val="100"/>
      </c:catAx>
      <c:valAx>
        <c:axId val="120783232"/>
        <c:scaling>
          <c:orientation val="minMax"/>
        </c:scaling>
        <c:axPos val="l"/>
        <c:majorGridlines/>
        <c:numFmt formatCode="0%" sourceLinked="1"/>
        <c:tickLblPos val="nextTo"/>
        <c:crossAx val="117344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показатель.  Технологический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-3.9682539682539776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0.05</c:v>
                </c:pt>
                <c:pt idx="1">
                  <c:v>6.0000000000000032E-2</c:v>
                </c:pt>
                <c:pt idx="2">
                  <c:v>0.19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показатель.  Технологический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1.8518518518518556E-2"/>
                  <c:y val="-3.9682539682539776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0.05</c:v>
                </c:pt>
                <c:pt idx="1">
                  <c:v>0.19</c:v>
                </c:pt>
                <c:pt idx="2">
                  <c:v>0.54</c:v>
                </c:pt>
                <c:pt idx="3">
                  <c:v>0.78</c:v>
                </c:pt>
                <c:pt idx="4">
                  <c:v>0.4</c:v>
                </c:pt>
                <c:pt idx="5">
                  <c:v>0.25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показатель.    Технологический компонент</c:v>
                </c:pt>
              </c:strCache>
            </c:strRef>
          </c:tx>
          <c:dLbls>
            <c:dLbl>
              <c:idx val="0"/>
              <c:layout>
                <c:manualLayout>
                  <c:x val="-2.546296296296298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  <c:pt idx="5">
                  <c:v>9 класс</c:v>
                </c:pt>
                <c:pt idx="6">
                  <c:v>10 класс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0.9</c:v>
                </c:pt>
                <c:pt idx="1">
                  <c:v>0.75000000000000056</c:v>
                </c:pt>
                <c:pt idx="2">
                  <c:v>0.27</c:v>
                </c:pt>
                <c:pt idx="3">
                  <c:v>0.22</c:v>
                </c:pt>
                <c:pt idx="4">
                  <c:v>0.60000000000000053</c:v>
                </c:pt>
                <c:pt idx="5">
                  <c:v>0.75000000000000056</c:v>
                </c:pt>
                <c:pt idx="6">
                  <c:v>0.4</c:v>
                </c:pt>
              </c:numCache>
            </c:numRef>
          </c:val>
        </c:ser>
        <c:shape val="box"/>
        <c:axId val="120847360"/>
        <c:axId val="121119488"/>
        <c:axId val="0"/>
      </c:bar3DChart>
      <c:catAx>
        <c:axId val="120847360"/>
        <c:scaling>
          <c:orientation val="minMax"/>
        </c:scaling>
        <c:axPos val="b"/>
        <c:tickLblPos val="nextTo"/>
        <c:crossAx val="121119488"/>
        <c:crosses val="autoZero"/>
        <c:auto val="1"/>
        <c:lblAlgn val="ctr"/>
        <c:lblOffset val="100"/>
      </c:catAx>
      <c:valAx>
        <c:axId val="121119488"/>
        <c:scaling>
          <c:orientation val="minMax"/>
        </c:scaling>
        <c:axPos val="l"/>
        <c:majorGridlines/>
        <c:numFmt formatCode="0%" sourceLinked="1"/>
        <c:tickLblPos val="nextTo"/>
        <c:crossAx val="1208473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76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Моделирование РОЗ в МБОУ СОШ </a:t>
            </a:r>
            <a:br>
              <a:rPr lang="ru-RU" sz="6000" dirty="0" smtClean="0"/>
            </a:br>
            <a:r>
              <a:rPr lang="ru-RU" sz="6000" dirty="0" smtClean="0"/>
              <a:t>с. Горячие Ключи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071942"/>
            <a:ext cx="3338506" cy="1752600"/>
          </a:xfrm>
        </p:spPr>
        <p:txBody>
          <a:bodyPr/>
          <a:lstStyle/>
          <a:p>
            <a:r>
              <a:rPr lang="ru-RU" dirty="0" smtClean="0"/>
              <a:t>Второй этап реализации проекта инновационной деятельности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52543" y="214290"/>
            <a:ext cx="5091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Будущее  нельзя  предвидеть,  но  его  можно  изобрести.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Д.Габор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Предложения в решение педагогического совета: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215338" cy="578645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ahnschrift Light SemiCondensed" pitchFamily="34" charset="0"/>
              </a:rPr>
              <a:t>Утвердить состав инновационной группы педагогов</a:t>
            </a:r>
          </a:p>
          <a:p>
            <a:r>
              <a:rPr lang="ru-RU" dirty="0" smtClean="0">
                <a:latin typeface="Bahnschrift Light SemiCondensed" pitchFamily="34" charset="0"/>
              </a:rPr>
              <a:t>Создание конструктора уроков и комплекта диагностических материалов для определения видов образовательной деятельности по предметам учебного плана с включением РОЗ образовательной среды школы. </a:t>
            </a:r>
          </a:p>
          <a:p>
            <a:r>
              <a:rPr lang="ru-RU" dirty="0" smtClean="0">
                <a:latin typeface="Bahnschrift Light SemiCondensed" pitchFamily="34" charset="0"/>
              </a:rPr>
              <a:t>Разработать </a:t>
            </a:r>
            <a:r>
              <a:rPr lang="ru-RU" dirty="0" smtClean="0">
                <a:latin typeface="Bahnschrift Light SemiCondensed" pitchFamily="34" charset="0"/>
              </a:rPr>
              <a:t>календарно-тематическое планирование с учетом включения РОЗ в образовательный процесс; сценарии и технологические карты уроков.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777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33588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ahnschrift Light SemiCondensed" pitchFamily="34" charset="0"/>
              </a:rPr>
              <a:t>Апробация уроков и внеурочных занятий с включением РОЗ в соответствии с содержательным и организационным разделами образовательной программы в соответствии с ФГОС НОО и ФГОС </a:t>
            </a:r>
            <a:r>
              <a:rPr lang="ru-RU" dirty="0" smtClean="0">
                <a:latin typeface="Bahnschrift Light SemiCondensed" pitchFamily="34" charset="0"/>
              </a:rPr>
              <a:t>ООО в 2021-2022 учебном году.</a:t>
            </a:r>
          </a:p>
          <a:p>
            <a:r>
              <a:rPr lang="ru-RU" dirty="0" smtClean="0">
                <a:latin typeface="Bahnschrift Light SemiCondensed" pitchFamily="34" charset="0"/>
              </a:rPr>
              <a:t>Проведение диагностики </a:t>
            </a:r>
            <a:r>
              <a:rPr lang="ru-RU" dirty="0" smtClean="0">
                <a:latin typeface="Bahnschrift Light SemiCondensed" pitchFamily="34" charset="0"/>
              </a:rPr>
              <a:t>образовательной среды школы среди обучающихся, педагогов и родителей  по методике </a:t>
            </a:r>
            <a:r>
              <a:rPr lang="ru-RU" dirty="0" err="1" smtClean="0">
                <a:latin typeface="Bahnschrift Light SemiCondensed" pitchFamily="34" charset="0"/>
              </a:rPr>
              <a:t>Ясвина</a:t>
            </a:r>
            <a:r>
              <a:rPr lang="ru-RU" dirty="0" smtClean="0">
                <a:latin typeface="Bahnschrift Light SemiCondensed" pitchFamily="34" charset="0"/>
              </a:rPr>
              <a:t> В.А. </a:t>
            </a:r>
          </a:p>
          <a:p>
            <a:r>
              <a:rPr lang="ru-RU" dirty="0" smtClean="0">
                <a:latin typeface="Bahnschrift Light SemiCondensed" pitchFamily="34" charset="0"/>
              </a:rPr>
              <a:t>Разработать новые проекты оснащения РОЗ</a:t>
            </a:r>
          </a:p>
          <a:p>
            <a:r>
              <a:rPr lang="ru-RU" dirty="0" smtClean="0">
                <a:latin typeface="Bahnschrift Light SemiCondensed" pitchFamily="34" charset="0"/>
              </a:rPr>
              <a:t>В </a:t>
            </a:r>
            <a:r>
              <a:rPr lang="ru-RU" dirty="0" smtClean="0">
                <a:latin typeface="Bahnschrift Light SemiCondensed" pitchFamily="34" charset="0"/>
              </a:rPr>
              <a:t>2021 </a:t>
            </a:r>
            <a:r>
              <a:rPr lang="ru-RU" dirty="0" smtClean="0">
                <a:latin typeface="Bahnschrift Light SemiCondensed" pitchFamily="34" charset="0"/>
              </a:rPr>
              <a:t>-2022учебном </a:t>
            </a:r>
            <a:r>
              <a:rPr lang="ru-RU" dirty="0" smtClean="0">
                <a:latin typeface="Bahnschrift Light SemiCondensed" pitchFamily="34" charset="0"/>
              </a:rPr>
              <a:t>году </a:t>
            </a:r>
            <a:r>
              <a:rPr lang="ru-RU" dirty="0" smtClean="0">
                <a:latin typeface="Bahnschrift Light SemiCondensed" pitchFamily="34" charset="0"/>
              </a:rPr>
              <a:t>организация </a:t>
            </a:r>
            <a:r>
              <a:rPr lang="ru-RU" dirty="0" smtClean="0">
                <a:latin typeface="Bahnschrift Light SemiCondensed" pitchFamily="34" charset="0"/>
              </a:rPr>
              <a:t>и проведение  методического семинара по теоретическим подходам к зонированию образовательной среды школы, созданию и включению РОЗ в образовательный процесс как форма обобщения промежуточного опыта деятельности площадки на школьном  и муниципальном уровнях.</a:t>
            </a:r>
          </a:p>
          <a:p>
            <a:r>
              <a:rPr lang="ru-RU" dirty="0" smtClean="0">
                <a:latin typeface="Bahnschrift Light SemiCondensed" pitchFamily="34" charset="0"/>
              </a:rPr>
              <a:t>Разработка </a:t>
            </a:r>
            <a:r>
              <a:rPr lang="ru-RU" dirty="0" smtClean="0">
                <a:latin typeface="Bahnschrift Light SemiCondensed" pitchFamily="34" charset="0"/>
              </a:rPr>
              <a:t>и </a:t>
            </a:r>
            <a:r>
              <a:rPr lang="ru-RU" dirty="0" smtClean="0">
                <a:latin typeface="Bahnschrift Light SemiCondensed" pitchFamily="34" charset="0"/>
              </a:rPr>
              <a:t>публикация  </a:t>
            </a:r>
            <a:r>
              <a:rPr lang="ru-RU" dirty="0" smtClean="0">
                <a:latin typeface="Bahnschrift Light SemiCondensed" pitchFamily="34" charset="0"/>
              </a:rPr>
              <a:t>методических рекомендаций в 2022 </a:t>
            </a:r>
            <a:r>
              <a:rPr lang="ru-RU" dirty="0" smtClean="0">
                <a:latin typeface="Bahnschrift Light SemiCondensed" pitchFamily="34" charset="0"/>
              </a:rPr>
              <a:t>году.</a:t>
            </a:r>
            <a:endParaRPr lang="ru-RU" dirty="0" smtClean="0">
              <a:latin typeface="Bahnschrift Light SemiCondense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7498080" cy="4800600"/>
          </a:xfrm>
        </p:spPr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6215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РЕКРЕАЦИОННАЯ ФУНКЦИЯ ОБРАЗОВАНИЯ –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круг задач по содействию содержательному времяпрепровождению в часы досуга; реализуется посредством мероприятий, сочетающих отдых, развлечения и расширение познаний в интересующих людей областях. Термин относится и к неформальному образованию. </a:t>
            </a:r>
          </a:p>
          <a:p>
            <a:pPr algn="r">
              <a:buNone/>
            </a:pPr>
            <a:r>
              <a:rPr lang="en-US" dirty="0" smtClean="0"/>
              <a:t>https://academic.ru/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G:\РИП\Документы РИП МБОУ СОШ с. ГОрячие Ключи\плакат с моделью РОЗ.bmp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2"/>
            <a:ext cx="9144000" cy="685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i="1" dirty="0" smtClean="0"/>
              <a:t>Показатели школьной мотивации обучающихся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в МБОУ СОШ с. Горячие Ключи (сентябрь 2020 года)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Оценка пространственно-предметного компонента образовательной среды МБОУ СОШ с. Горячие Ключи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Оценка социального (коммуникативного) компонента образовательной среды МБОУ СОШ с. Горячие Ключи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Оценка </a:t>
            </a:r>
            <a:r>
              <a:rPr lang="ru-RU" sz="2200" dirty="0" err="1" smtClean="0"/>
              <a:t>психодидактического</a:t>
            </a:r>
            <a:r>
              <a:rPr lang="ru-RU" sz="2200" dirty="0" smtClean="0"/>
              <a:t> (технологического) компонента образовательной среды МБОУ СОШ с. Горячие Ключи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Bahnschrift Condensed" pitchFamily="34" charset="0"/>
              </a:rPr>
              <a:t>Моделирование рекреационно-образовательных зон в МБОУ СОШ с. Горячие Ключи это педагогически организованная деятельность, где  «точка взаимопроникновения» пространственно-предметного, социального, </a:t>
            </a:r>
            <a:r>
              <a:rPr lang="ru-RU" dirty="0" err="1" smtClean="0">
                <a:latin typeface="Bahnschrift Condensed" pitchFamily="34" charset="0"/>
              </a:rPr>
              <a:t>психо-дидактического</a:t>
            </a:r>
            <a:r>
              <a:rPr lang="ru-RU" dirty="0" smtClean="0">
                <a:latin typeface="Bahnschrift Condensed" pitchFamily="34" charset="0"/>
              </a:rPr>
              <a:t> (технологического) компонентов образовательной среды и субъекта образовательного процесса как «зона развивающих возможностей» способствует повышению эффективности всего образовательного процесса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594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раздела учебного курса (урока)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 и объекты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(пространственно-предметный компонент)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Функциональная роль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изучении школьного предмета, раздела, урока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Содержательный компонент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Деятельностный компонент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Запланированный (возможный) эффект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398</Words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Моделирование РОЗ в МБОУ СОШ  с. Горячие Ключи</vt:lpstr>
      <vt:lpstr>РЕКРЕАЦИОННАЯ ФУНКЦИЯ ОБРАЗОВАНИЯ –  </vt:lpstr>
      <vt:lpstr>Слайд 3</vt:lpstr>
      <vt:lpstr>Показатели школьной мотивации обучающихся  в МБОУ СОШ с. Горячие Ключи (сентябрь 2020 года) </vt:lpstr>
      <vt:lpstr>Оценка пространственно-предметного компонента образовательной среды МБОУ СОШ с. Горячие Ключи</vt:lpstr>
      <vt:lpstr>Оценка социального (коммуникативного) компонента образовательной среды МБОУ СОШ с. Горячие Ключи </vt:lpstr>
      <vt:lpstr>Оценка психодидактического (технологического) компонента образовательной среды МБОУ СОШ с. Горячие Ключи </vt:lpstr>
      <vt:lpstr>Слайд 8</vt:lpstr>
      <vt:lpstr>Слайд 9</vt:lpstr>
      <vt:lpstr>Предложения в решение педагогического совета: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РОЗ в МБОУ СОШ  с. Горячие Ключи</dc:title>
  <dc:creator>admin</dc:creator>
  <cp:lastModifiedBy>Пользователь Windows</cp:lastModifiedBy>
  <cp:revision>15</cp:revision>
  <dcterms:created xsi:type="dcterms:W3CDTF">2021-04-21T11:44:25Z</dcterms:created>
  <dcterms:modified xsi:type="dcterms:W3CDTF">2021-04-21T12:52:07Z</dcterms:modified>
</cp:coreProperties>
</file>