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5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3DF2-7271-460E-A8FC-5E68E2C44BC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42545B-AB5D-4E2F-BC2B-14AD003C6C82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0000"/>
              </a:solidFill>
              <a:latin typeface="+mj-lt"/>
            </a:rPr>
            <a:t>Публичное выступление</a:t>
          </a:r>
          <a:endParaRPr lang="ru-RU" sz="2400" b="1" i="0" dirty="0">
            <a:solidFill>
              <a:srgbClr val="FF0000"/>
            </a:solidFill>
            <a:latin typeface="+mj-lt"/>
          </a:endParaRPr>
        </a:p>
      </dgm:t>
    </dgm:pt>
    <dgm:pt modelId="{AF5B8257-3647-46B3-B429-E09A7B813FBA}" type="parTrans" cxnId="{23F3F1D3-8EE2-46F2-AFD8-BA4413EF4C7F}">
      <dgm:prSet/>
      <dgm:spPr/>
      <dgm:t>
        <a:bodyPr/>
        <a:lstStyle/>
        <a:p>
          <a:endParaRPr lang="ru-RU"/>
        </a:p>
      </dgm:t>
    </dgm:pt>
    <dgm:pt modelId="{44783DCD-AF54-465A-9BF9-5A6438DB5AA3}" type="sibTrans" cxnId="{23F3F1D3-8EE2-46F2-AFD8-BA4413EF4C7F}">
      <dgm:prSet/>
      <dgm:spPr/>
      <dgm:t>
        <a:bodyPr/>
        <a:lstStyle/>
        <a:p>
          <a:endParaRPr lang="ru-RU"/>
        </a:p>
      </dgm:t>
    </dgm:pt>
    <dgm:pt modelId="{5D7B6BD7-4EFB-4097-8A9C-C85F99DBCFC0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Доклад</a:t>
          </a:r>
          <a:endParaRPr lang="ru-RU" sz="2000" b="1" dirty="0">
            <a:latin typeface="+mj-lt"/>
          </a:endParaRPr>
        </a:p>
      </dgm:t>
    </dgm:pt>
    <dgm:pt modelId="{03A66AC8-75B8-43E9-B9AF-F372CA27EDD2}" type="parTrans" cxnId="{A2F7C804-949E-4712-9540-92275C49ABB4}">
      <dgm:prSet/>
      <dgm:spPr/>
      <dgm:t>
        <a:bodyPr/>
        <a:lstStyle/>
        <a:p>
          <a:endParaRPr lang="ru-RU"/>
        </a:p>
      </dgm:t>
    </dgm:pt>
    <dgm:pt modelId="{6C96092C-D882-4D93-99D5-A1CB1512CAF3}" type="sibTrans" cxnId="{A2F7C804-949E-4712-9540-92275C49ABB4}">
      <dgm:prSet/>
      <dgm:spPr/>
      <dgm:t>
        <a:bodyPr/>
        <a:lstStyle/>
        <a:p>
          <a:endParaRPr lang="ru-RU"/>
        </a:p>
      </dgm:t>
    </dgm:pt>
    <dgm:pt modelId="{907E4CFA-2378-41AC-9A15-72A62BF1773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Описание практики</a:t>
          </a:r>
          <a:endParaRPr lang="ru-RU" sz="2400" b="1" dirty="0">
            <a:solidFill>
              <a:srgbClr val="FF0000"/>
            </a:solidFill>
          </a:endParaRPr>
        </a:p>
      </dgm:t>
    </dgm:pt>
    <dgm:pt modelId="{A59F3926-4757-4810-9612-09D49935B0F7}" type="parTrans" cxnId="{C1D8F01E-A445-4D0A-814A-AD8C7B805708}">
      <dgm:prSet/>
      <dgm:spPr/>
      <dgm:t>
        <a:bodyPr/>
        <a:lstStyle/>
        <a:p>
          <a:endParaRPr lang="ru-RU"/>
        </a:p>
      </dgm:t>
    </dgm:pt>
    <dgm:pt modelId="{FA36EE9E-D327-4BD1-AA33-6F52604DDDCC}" type="sibTrans" cxnId="{C1D8F01E-A445-4D0A-814A-AD8C7B805708}">
      <dgm:prSet/>
      <dgm:spPr/>
      <dgm:t>
        <a:bodyPr/>
        <a:lstStyle/>
        <a:p>
          <a:endParaRPr lang="ru-RU"/>
        </a:p>
      </dgm:t>
    </dgm:pt>
    <dgm:pt modelId="{E937D48D-5093-434B-B1DE-AE0A9C8E6159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Статья</a:t>
          </a:r>
          <a:endParaRPr lang="ru-RU" b="1" dirty="0">
            <a:latin typeface="+mj-lt"/>
          </a:endParaRPr>
        </a:p>
      </dgm:t>
    </dgm:pt>
    <dgm:pt modelId="{66747AB1-91FE-4A0D-AA9E-A4BF41C03EAE}" type="parTrans" cxnId="{B89D7CCA-837C-44DC-A024-ECD61BCB9CC5}">
      <dgm:prSet/>
      <dgm:spPr/>
      <dgm:t>
        <a:bodyPr/>
        <a:lstStyle/>
        <a:p>
          <a:endParaRPr lang="ru-RU"/>
        </a:p>
      </dgm:t>
    </dgm:pt>
    <dgm:pt modelId="{A08340DC-4EDF-45FD-996F-DAE890614BFD}" type="sibTrans" cxnId="{B89D7CCA-837C-44DC-A024-ECD61BCB9CC5}">
      <dgm:prSet/>
      <dgm:spPr/>
      <dgm:t>
        <a:bodyPr/>
        <a:lstStyle/>
        <a:p>
          <a:endParaRPr lang="ru-RU"/>
        </a:p>
      </dgm:t>
    </dgm:pt>
    <dgm:pt modelId="{7FD3F6FF-CE63-4CED-89E4-A70E5991734C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Методические рекомендации</a:t>
          </a:r>
          <a:endParaRPr lang="ru-RU" b="1" dirty="0">
            <a:latin typeface="+mj-lt"/>
          </a:endParaRPr>
        </a:p>
      </dgm:t>
    </dgm:pt>
    <dgm:pt modelId="{7321F3B2-AFC5-4D22-AE88-C7FBBC71F837}" type="parTrans" cxnId="{BA9FEA9B-779C-4971-A1E6-34CA66C75580}">
      <dgm:prSet/>
      <dgm:spPr/>
      <dgm:t>
        <a:bodyPr/>
        <a:lstStyle/>
        <a:p>
          <a:endParaRPr lang="ru-RU"/>
        </a:p>
      </dgm:t>
    </dgm:pt>
    <dgm:pt modelId="{CDBA599D-DB39-4A7A-9924-A79BD29EFBF1}" type="sibTrans" cxnId="{BA9FEA9B-779C-4971-A1E6-34CA66C75580}">
      <dgm:prSet/>
      <dgm:spPr/>
      <dgm:t>
        <a:bodyPr/>
        <a:lstStyle/>
        <a:p>
          <a:endParaRPr lang="ru-RU"/>
        </a:p>
      </dgm:t>
    </dgm:pt>
    <dgm:pt modelId="{1EE7BB37-00D5-4141-97B2-1625F73C1C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Демонстрация практики</a:t>
          </a:r>
          <a:endParaRPr lang="ru-RU" sz="2400" b="1" dirty="0">
            <a:solidFill>
              <a:srgbClr val="FF0000"/>
            </a:solidFill>
          </a:endParaRPr>
        </a:p>
      </dgm:t>
    </dgm:pt>
    <dgm:pt modelId="{A12FA866-C63E-4115-B619-1D212A613632}" type="parTrans" cxnId="{E72CC4F4-D284-45A9-8D58-C4EEC3D457E1}">
      <dgm:prSet/>
      <dgm:spPr/>
      <dgm:t>
        <a:bodyPr/>
        <a:lstStyle/>
        <a:p>
          <a:endParaRPr lang="ru-RU"/>
        </a:p>
      </dgm:t>
    </dgm:pt>
    <dgm:pt modelId="{8612D0BC-A0E6-4749-9157-30C4160CAEE9}" type="sibTrans" cxnId="{E72CC4F4-D284-45A9-8D58-C4EEC3D457E1}">
      <dgm:prSet/>
      <dgm:spPr/>
      <dgm:t>
        <a:bodyPr/>
        <a:lstStyle/>
        <a:p>
          <a:endParaRPr lang="ru-RU"/>
        </a:p>
      </dgm:t>
    </dgm:pt>
    <dgm:pt modelId="{BCC3E347-418B-4B06-AC43-E0D6CAE87246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Мастер-класс</a:t>
          </a:r>
          <a:endParaRPr lang="ru-RU" b="1" dirty="0">
            <a:latin typeface="+mj-lt"/>
          </a:endParaRPr>
        </a:p>
      </dgm:t>
    </dgm:pt>
    <dgm:pt modelId="{4A0F1DB8-669B-4989-8405-7091966D5458}" type="parTrans" cxnId="{D7571974-90F1-43E1-8951-1331DB7C14B4}">
      <dgm:prSet/>
      <dgm:spPr/>
      <dgm:t>
        <a:bodyPr/>
        <a:lstStyle/>
        <a:p>
          <a:endParaRPr lang="ru-RU"/>
        </a:p>
      </dgm:t>
    </dgm:pt>
    <dgm:pt modelId="{BA149A93-F8E2-4A6B-81DA-10A661073830}" type="sibTrans" cxnId="{D7571974-90F1-43E1-8951-1331DB7C14B4}">
      <dgm:prSet/>
      <dgm:spPr/>
      <dgm:t>
        <a:bodyPr/>
        <a:lstStyle/>
        <a:p>
          <a:endParaRPr lang="ru-RU"/>
        </a:p>
      </dgm:t>
    </dgm:pt>
    <dgm:pt modelId="{56A1FC36-A707-425A-AC71-67B41CF265D9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Электронный </a:t>
          </a:r>
          <a:r>
            <a:rPr lang="ru-RU" b="1" dirty="0" err="1" smtClean="0">
              <a:latin typeface="+mj-lt"/>
            </a:rPr>
            <a:t>постер</a:t>
          </a:r>
          <a:r>
            <a:rPr lang="ru-RU" b="1" dirty="0" smtClean="0">
              <a:latin typeface="+mj-lt"/>
            </a:rPr>
            <a:t> (стендовый доклад)</a:t>
          </a:r>
          <a:endParaRPr lang="ru-RU" b="1" dirty="0">
            <a:latin typeface="+mj-lt"/>
          </a:endParaRPr>
        </a:p>
      </dgm:t>
    </dgm:pt>
    <dgm:pt modelId="{AFAA853F-C966-450E-ACB2-B97EC642A267}" type="parTrans" cxnId="{8CF601C5-537C-451F-B3FC-D0A91A812502}">
      <dgm:prSet/>
      <dgm:spPr/>
      <dgm:t>
        <a:bodyPr/>
        <a:lstStyle/>
        <a:p>
          <a:endParaRPr lang="ru-RU"/>
        </a:p>
      </dgm:t>
    </dgm:pt>
    <dgm:pt modelId="{F4BDF1CD-086F-4A79-AE03-7776264880AB}" type="sibTrans" cxnId="{8CF601C5-537C-451F-B3FC-D0A91A812502}">
      <dgm:prSet/>
      <dgm:spPr/>
      <dgm:t>
        <a:bodyPr/>
        <a:lstStyle/>
        <a:p>
          <a:endParaRPr lang="ru-RU"/>
        </a:p>
      </dgm:t>
    </dgm:pt>
    <dgm:pt modelId="{0A30F2DC-FA9A-4DBE-9D20-30347D4BB2EC}">
      <dgm:prSet phldrT="[Текст]" custT="1"/>
      <dgm:spPr/>
      <dgm:t>
        <a:bodyPr/>
        <a:lstStyle/>
        <a:p>
          <a:r>
            <a:rPr lang="ru-RU" sz="2000" b="1" dirty="0" smtClean="0">
              <a:latin typeface="+mj-lt"/>
            </a:rPr>
            <a:t>Выступление</a:t>
          </a:r>
          <a:endParaRPr lang="ru-RU" sz="2000" b="1" dirty="0">
            <a:latin typeface="+mj-lt"/>
          </a:endParaRPr>
        </a:p>
      </dgm:t>
    </dgm:pt>
    <dgm:pt modelId="{E3DB64CF-861C-47B5-A25C-A07519CE9FFF}" type="parTrans" cxnId="{19FAB775-D020-4527-8A07-D65E3185BB57}">
      <dgm:prSet/>
      <dgm:spPr/>
      <dgm:t>
        <a:bodyPr/>
        <a:lstStyle/>
        <a:p>
          <a:endParaRPr lang="ru-RU"/>
        </a:p>
      </dgm:t>
    </dgm:pt>
    <dgm:pt modelId="{E06E2F49-E142-48F1-89F4-CE3C119DDC03}" type="sibTrans" cxnId="{19FAB775-D020-4527-8A07-D65E3185BB57}">
      <dgm:prSet/>
      <dgm:spPr/>
      <dgm:t>
        <a:bodyPr/>
        <a:lstStyle/>
        <a:p>
          <a:endParaRPr lang="ru-RU"/>
        </a:p>
      </dgm:t>
    </dgm:pt>
    <dgm:pt modelId="{431933A5-0F19-48DB-9D6A-E3F40182091D}">
      <dgm:prSet phldrT="[Текст]" custT="1"/>
      <dgm:spPr/>
      <dgm:t>
        <a:bodyPr/>
        <a:lstStyle/>
        <a:p>
          <a:r>
            <a:rPr lang="ru-RU" sz="2000" b="1" dirty="0" err="1" smtClean="0">
              <a:latin typeface="+mj-lt"/>
            </a:rPr>
            <a:t>Мультимедийная</a:t>
          </a:r>
          <a:r>
            <a:rPr lang="ru-RU" sz="2000" b="1" dirty="0" smtClean="0">
              <a:latin typeface="+mj-lt"/>
            </a:rPr>
            <a:t> презентация</a:t>
          </a:r>
          <a:endParaRPr lang="ru-RU" sz="2000" b="1" dirty="0">
            <a:latin typeface="+mj-lt"/>
          </a:endParaRPr>
        </a:p>
      </dgm:t>
    </dgm:pt>
    <dgm:pt modelId="{C2DFB29C-798D-42BE-BB68-4EC324BB86C6}" type="parTrans" cxnId="{BE14BBEF-B193-4A4E-BBF4-196F829E75B9}">
      <dgm:prSet/>
      <dgm:spPr/>
      <dgm:t>
        <a:bodyPr/>
        <a:lstStyle/>
        <a:p>
          <a:endParaRPr lang="ru-RU"/>
        </a:p>
      </dgm:t>
    </dgm:pt>
    <dgm:pt modelId="{B1B81A4D-E46F-447B-93A8-C22903ECDA8F}" type="sibTrans" cxnId="{BE14BBEF-B193-4A4E-BBF4-196F829E75B9}">
      <dgm:prSet/>
      <dgm:spPr/>
      <dgm:t>
        <a:bodyPr/>
        <a:lstStyle/>
        <a:p>
          <a:endParaRPr lang="ru-RU"/>
        </a:p>
      </dgm:t>
    </dgm:pt>
    <dgm:pt modelId="{E559024E-0BCE-45C2-9D19-F26096369737}">
      <dgm:prSet phldrT="[Текст]"/>
      <dgm:spPr/>
      <dgm:t>
        <a:bodyPr/>
        <a:lstStyle/>
        <a:p>
          <a:endParaRPr lang="ru-RU" dirty="0"/>
        </a:p>
      </dgm:t>
    </dgm:pt>
    <dgm:pt modelId="{DDA182E8-0E2A-4B31-ADED-03442BC7CE7C}" type="parTrans" cxnId="{4F73D9B2-D5F7-4B1E-9E4B-249A9739BA0D}">
      <dgm:prSet/>
      <dgm:spPr/>
      <dgm:t>
        <a:bodyPr/>
        <a:lstStyle/>
        <a:p>
          <a:endParaRPr lang="ru-RU"/>
        </a:p>
      </dgm:t>
    </dgm:pt>
    <dgm:pt modelId="{902D5A8C-1B3C-4E7D-B2B3-B17B0D3DEF4F}" type="sibTrans" cxnId="{4F73D9B2-D5F7-4B1E-9E4B-249A9739BA0D}">
      <dgm:prSet/>
      <dgm:spPr/>
      <dgm:t>
        <a:bodyPr/>
        <a:lstStyle/>
        <a:p>
          <a:endParaRPr lang="ru-RU"/>
        </a:p>
      </dgm:t>
    </dgm:pt>
    <dgm:pt modelId="{77D47755-4396-423C-9CA4-51BE20E2BAE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Авторский сайт (</a:t>
          </a:r>
          <a:r>
            <a:rPr lang="ru-RU" b="1" dirty="0" err="1" smtClean="0">
              <a:latin typeface="+mj-lt"/>
            </a:rPr>
            <a:t>блог</a:t>
          </a:r>
          <a:r>
            <a:rPr lang="ru-RU" b="1" dirty="0" smtClean="0">
              <a:latin typeface="+mj-lt"/>
            </a:rPr>
            <a:t>)</a:t>
          </a:r>
          <a:endParaRPr lang="ru-RU" b="1" dirty="0">
            <a:latin typeface="+mj-lt"/>
          </a:endParaRPr>
        </a:p>
      </dgm:t>
    </dgm:pt>
    <dgm:pt modelId="{E717CF6A-195E-4ED2-B7D6-74ACC689EB0D}" type="parTrans" cxnId="{F098C1FD-1ECD-4060-AE87-3928EE557437}">
      <dgm:prSet/>
      <dgm:spPr/>
      <dgm:t>
        <a:bodyPr/>
        <a:lstStyle/>
        <a:p>
          <a:endParaRPr lang="ru-RU"/>
        </a:p>
      </dgm:t>
    </dgm:pt>
    <dgm:pt modelId="{82938052-7312-4767-B976-A8F2C8513987}" type="sibTrans" cxnId="{F098C1FD-1ECD-4060-AE87-3928EE557437}">
      <dgm:prSet/>
      <dgm:spPr/>
      <dgm:t>
        <a:bodyPr/>
        <a:lstStyle/>
        <a:p>
          <a:endParaRPr lang="ru-RU"/>
        </a:p>
      </dgm:t>
    </dgm:pt>
    <dgm:pt modelId="{66641153-31BA-4B8F-A9A2-5BF4B761A66A}" type="pres">
      <dgm:prSet presAssocID="{03193DF2-7271-460E-A8FC-5E68E2C44BC4}" presName="linearFlow" presStyleCnt="0">
        <dgm:presLayoutVars>
          <dgm:dir/>
          <dgm:animLvl val="lvl"/>
          <dgm:resizeHandles val="exact"/>
        </dgm:presLayoutVars>
      </dgm:prSet>
      <dgm:spPr/>
    </dgm:pt>
    <dgm:pt modelId="{F90839C6-8DDA-40D8-839F-97521E4CA854}" type="pres">
      <dgm:prSet presAssocID="{1642545B-AB5D-4E2F-BC2B-14AD003C6C82}" presName="composite" presStyleCnt="0"/>
      <dgm:spPr/>
    </dgm:pt>
    <dgm:pt modelId="{2498ACAB-396D-4516-B8C6-8B4BD286D784}" type="pres">
      <dgm:prSet presAssocID="{1642545B-AB5D-4E2F-BC2B-14AD003C6C82}" presName="parentText" presStyleLbl="alignNode1" presStyleIdx="0" presStyleCnt="3" custScaleX="344499">
        <dgm:presLayoutVars>
          <dgm:chMax val="1"/>
          <dgm:bulletEnabled val="1"/>
        </dgm:presLayoutVars>
      </dgm:prSet>
      <dgm:spPr/>
    </dgm:pt>
    <dgm:pt modelId="{9118140E-4FA1-4BCB-B8E5-79C9700BCFB5}" type="pres">
      <dgm:prSet presAssocID="{1642545B-AB5D-4E2F-BC2B-14AD003C6C82}" presName="descendantText" presStyleLbl="alignAcc1" presStyleIdx="0" presStyleCnt="3" custScaleX="63194" custScaleY="144716" custLinFactNeighborX="319" custLinFactNeighborY="1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5DAA-70E1-488B-AFA0-D5ACE0157152}" type="pres">
      <dgm:prSet presAssocID="{44783DCD-AF54-465A-9BF9-5A6438DB5AA3}" presName="sp" presStyleCnt="0"/>
      <dgm:spPr/>
    </dgm:pt>
    <dgm:pt modelId="{141BB6DF-E335-41B3-9ADA-EA75335B849E}" type="pres">
      <dgm:prSet presAssocID="{907E4CFA-2378-41AC-9A15-72A62BF1773F}" presName="composite" presStyleCnt="0"/>
      <dgm:spPr/>
    </dgm:pt>
    <dgm:pt modelId="{06BA071C-204E-400B-9422-6A37ED6FF95B}" type="pres">
      <dgm:prSet presAssocID="{907E4CFA-2378-41AC-9A15-72A62BF1773F}" presName="parentText" presStyleLbl="alignNode1" presStyleIdx="1" presStyleCnt="3" custScaleX="324437">
        <dgm:presLayoutVars>
          <dgm:chMax val="1"/>
          <dgm:bulletEnabled val="1"/>
        </dgm:presLayoutVars>
      </dgm:prSet>
      <dgm:spPr/>
    </dgm:pt>
    <dgm:pt modelId="{D14182F0-B538-4166-A9B3-363F57C0F5AC}" type="pres">
      <dgm:prSet presAssocID="{907E4CFA-2378-41AC-9A15-72A62BF1773F}" presName="descendantText" presStyleLbl="alignAcc1" presStyleIdx="1" presStyleCnt="3" custScaleX="61546" custScaleY="145534" custLinFactNeighborX="1057" custLinFactNeighborY="11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7E42C-D18E-47A6-B09E-E717099C3C49}" type="pres">
      <dgm:prSet presAssocID="{FA36EE9E-D327-4BD1-AA33-6F52604DDDCC}" presName="sp" presStyleCnt="0"/>
      <dgm:spPr/>
    </dgm:pt>
    <dgm:pt modelId="{79A8EF61-419E-47C3-81B4-B5240D31D78C}" type="pres">
      <dgm:prSet presAssocID="{1EE7BB37-00D5-4141-97B2-1625F73C1CAE}" presName="composite" presStyleCnt="0"/>
      <dgm:spPr/>
    </dgm:pt>
    <dgm:pt modelId="{256B5EDA-D985-43D3-BDF1-42289F86E8D7}" type="pres">
      <dgm:prSet presAssocID="{1EE7BB37-00D5-4141-97B2-1625F73C1CAE}" presName="parentText" presStyleLbl="alignNode1" presStyleIdx="2" presStyleCnt="3" custScaleX="3190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ECBA8-E710-4F75-A7B0-F283982571D0}" type="pres">
      <dgm:prSet presAssocID="{1EE7BB37-00D5-4141-97B2-1625F73C1CAE}" presName="descendantText" presStyleLbl="alignAcc1" presStyleIdx="2" presStyleCnt="3" custScaleX="59917" custScaleY="180124" custLinFactNeighborX="1547" custLinFactNeighborY="8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690F4-2534-43A9-AEC7-31CE9C8A8DEF}" type="presOf" srcId="{1EE7BB37-00D5-4141-97B2-1625F73C1CAE}" destId="{256B5EDA-D985-43D3-BDF1-42289F86E8D7}" srcOrd="0" destOrd="0" presId="urn:microsoft.com/office/officeart/2005/8/layout/chevron2"/>
    <dgm:cxn modelId="{19FAB775-D020-4527-8A07-D65E3185BB57}" srcId="{1642545B-AB5D-4E2F-BC2B-14AD003C6C82}" destId="{0A30F2DC-FA9A-4DBE-9D20-30347D4BB2EC}" srcOrd="1" destOrd="0" parTransId="{E3DB64CF-861C-47B5-A25C-A07519CE9FFF}" sibTransId="{E06E2F49-E142-48F1-89F4-CE3C119DDC03}"/>
    <dgm:cxn modelId="{D7571974-90F1-43E1-8951-1331DB7C14B4}" srcId="{1EE7BB37-00D5-4141-97B2-1625F73C1CAE}" destId="{BCC3E347-418B-4B06-AC43-E0D6CAE87246}" srcOrd="0" destOrd="0" parTransId="{4A0F1DB8-669B-4989-8405-7091966D5458}" sibTransId="{BA149A93-F8E2-4A6B-81DA-10A661073830}"/>
    <dgm:cxn modelId="{1F6F5B29-5CAC-4EE3-BCD2-F68B3B780439}" type="presOf" srcId="{431933A5-0F19-48DB-9D6A-E3F40182091D}" destId="{9118140E-4FA1-4BCB-B8E5-79C9700BCFB5}" srcOrd="0" destOrd="2" presId="urn:microsoft.com/office/officeart/2005/8/layout/chevron2"/>
    <dgm:cxn modelId="{ADEC1CFB-F112-4FFD-8C5F-CB8D86194551}" type="presOf" srcId="{1642545B-AB5D-4E2F-BC2B-14AD003C6C82}" destId="{2498ACAB-396D-4516-B8C6-8B4BD286D784}" srcOrd="0" destOrd="0" presId="urn:microsoft.com/office/officeart/2005/8/layout/chevron2"/>
    <dgm:cxn modelId="{FCAD20A4-29C4-46EA-A31C-5B758AE9CBB7}" type="presOf" srcId="{7FD3F6FF-CE63-4CED-89E4-A70E5991734C}" destId="{D14182F0-B538-4166-A9B3-363F57C0F5AC}" srcOrd="0" destOrd="1" presId="urn:microsoft.com/office/officeart/2005/8/layout/chevron2"/>
    <dgm:cxn modelId="{93C95922-B6A2-4D27-8D2C-E534E453C1CF}" type="presOf" srcId="{77D47755-4396-423C-9CA4-51BE20E2BAEA}" destId="{4A2ECBA8-E710-4F75-A7B0-F283982571D0}" srcOrd="0" destOrd="2" presId="urn:microsoft.com/office/officeart/2005/8/layout/chevron2"/>
    <dgm:cxn modelId="{E72CC4F4-D284-45A9-8D58-C4EEC3D457E1}" srcId="{03193DF2-7271-460E-A8FC-5E68E2C44BC4}" destId="{1EE7BB37-00D5-4141-97B2-1625F73C1CAE}" srcOrd="2" destOrd="0" parTransId="{A12FA866-C63E-4115-B619-1D212A613632}" sibTransId="{8612D0BC-A0E6-4749-9157-30C4160CAEE9}"/>
    <dgm:cxn modelId="{BA9FEA9B-779C-4971-A1E6-34CA66C75580}" srcId="{907E4CFA-2378-41AC-9A15-72A62BF1773F}" destId="{7FD3F6FF-CE63-4CED-89E4-A70E5991734C}" srcOrd="1" destOrd="0" parTransId="{7321F3B2-AFC5-4D22-AE88-C7FBBC71F837}" sibTransId="{CDBA599D-DB39-4A7A-9924-A79BD29EFBF1}"/>
    <dgm:cxn modelId="{153CDBDA-F524-43CD-8B6A-5E334BC388C0}" type="presOf" srcId="{0A30F2DC-FA9A-4DBE-9D20-30347D4BB2EC}" destId="{9118140E-4FA1-4BCB-B8E5-79C9700BCFB5}" srcOrd="0" destOrd="1" presId="urn:microsoft.com/office/officeart/2005/8/layout/chevron2"/>
    <dgm:cxn modelId="{23F3F1D3-8EE2-46F2-AFD8-BA4413EF4C7F}" srcId="{03193DF2-7271-460E-A8FC-5E68E2C44BC4}" destId="{1642545B-AB5D-4E2F-BC2B-14AD003C6C82}" srcOrd="0" destOrd="0" parTransId="{AF5B8257-3647-46B3-B429-E09A7B813FBA}" sibTransId="{44783DCD-AF54-465A-9BF9-5A6438DB5AA3}"/>
    <dgm:cxn modelId="{B5A54727-1B87-4D11-836A-C62114AC2A13}" type="presOf" srcId="{03193DF2-7271-460E-A8FC-5E68E2C44BC4}" destId="{66641153-31BA-4B8F-A9A2-5BF4B761A66A}" srcOrd="0" destOrd="0" presId="urn:microsoft.com/office/officeart/2005/8/layout/chevron2"/>
    <dgm:cxn modelId="{BE14BBEF-B193-4A4E-BBF4-196F829E75B9}" srcId="{1642545B-AB5D-4E2F-BC2B-14AD003C6C82}" destId="{431933A5-0F19-48DB-9D6A-E3F40182091D}" srcOrd="2" destOrd="0" parTransId="{C2DFB29C-798D-42BE-BB68-4EC324BB86C6}" sibTransId="{B1B81A4D-E46F-447B-93A8-C22903ECDA8F}"/>
    <dgm:cxn modelId="{C1D8F01E-A445-4D0A-814A-AD8C7B805708}" srcId="{03193DF2-7271-460E-A8FC-5E68E2C44BC4}" destId="{907E4CFA-2378-41AC-9A15-72A62BF1773F}" srcOrd="1" destOrd="0" parTransId="{A59F3926-4757-4810-9612-09D49935B0F7}" sibTransId="{FA36EE9E-D327-4BD1-AA33-6F52604DDDCC}"/>
    <dgm:cxn modelId="{A2F7C804-949E-4712-9540-92275C49ABB4}" srcId="{1642545B-AB5D-4E2F-BC2B-14AD003C6C82}" destId="{5D7B6BD7-4EFB-4097-8A9C-C85F99DBCFC0}" srcOrd="0" destOrd="0" parTransId="{03A66AC8-75B8-43E9-B9AF-F372CA27EDD2}" sibTransId="{6C96092C-D882-4D93-99D5-A1CB1512CAF3}"/>
    <dgm:cxn modelId="{4F73D9B2-D5F7-4B1E-9E4B-249A9739BA0D}" srcId="{1EE7BB37-00D5-4141-97B2-1625F73C1CAE}" destId="{E559024E-0BCE-45C2-9D19-F26096369737}" srcOrd="3" destOrd="0" parTransId="{DDA182E8-0E2A-4B31-ADED-03442BC7CE7C}" sibTransId="{902D5A8C-1B3C-4E7D-B2B3-B17B0D3DEF4F}"/>
    <dgm:cxn modelId="{0DC058EE-E348-4F67-A039-4C0CF0426C1A}" type="presOf" srcId="{BCC3E347-418B-4B06-AC43-E0D6CAE87246}" destId="{4A2ECBA8-E710-4F75-A7B0-F283982571D0}" srcOrd="0" destOrd="0" presId="urn:microsoft.com/office/officeart/2005/8/layout/chevron2"/>
    <dgm:cxn modelId="{F098C1FD-1ECD-4060-AE87-3928EE557437}" srcId="{1EE7BB37-00D5-4141-97B2-1625F73C1CAE}" destId="{77D47755-4396-423C-9CA4-51BE20E2BAEA}" srcOrd="2" destOrd="0" parTransId="{E717CF6A-195E-4ED2-B7D6-74ACC689EB0D}" sibTransId="{82938052-7312-4767-B976-A8F2C8513987}"/>
    <dgm:cxn modelId="{8CF601C5-537C-451F-B3FC-D0A91A812502}" srcId="{1EE7BB37-00D5-4141-97B2-1625F73C1CAE}" destId="{56A1FC36-A707-425A-AC71-67B41CF265D9}" srcOrd="1" destOrd="0" parTransId="{AFAA853F-C966-450E-ACB2-B97EC642A267}" sibTransId="{F4BDF1CD-086F-4A79-AE03-7776264880AB}"/>
    <dgm:cxn modelId="{7083F737-D930-4A52-AE4C-F74CE32CA168}" type="presOf" srcId="{5D7B6BD7-4EFB-4097-8A9C-C85F99DBCFC0}" destId="{9118140E-4FA1-4BCB-B8E5-79C9700BCFB5}" srcOrd="0" destOrd="0" presId="urn:microsoft.com/office/officeart/2005/8/layout/chevron2"/>
    <dgm:cxn modelId="{8FA82373-513E-4418-8DA9-57142B7FA79A}" type="presOf" srcId="{907E4CFA-2378-41AC-9A15-72A62BF1773F}" destId="{06BA071C-204E-400B-9422-6A37ED6FF95B}" srcOrd="0" destOrd="0" presId="urn:microsoft.com/office/officeart/2005/8/layout/chevron2"/>
    <dgm:cxn modelId="{B89D7CCA-837C-44DC-A024-ECD61BCB9CC5}" srcId="{907E4CFA-2378-41AC-9A15-72A62BF1773F}" destId="{E937D48D-5093-434B-B1DE-AE0A9C8E6159}" srcOrd="0" destOrd="0" parTransId="{66747AB1-91FE-4A0D-AA9E-A4BF41C03EAE}" sibTransId="{A08340DC-4EDF-45FD-996F-DAE890614BFD}"/>
    <dgm:cxn modelId="{F39DE95F-E902-47F8-AA98-15D31EDAE17C}" type="presOf" srcId="{E937D48D-5093-434B-B1DE-AE0A9C8E6159}" destId="{D14182F0-B538-4166-A9B3-363F57C0F5AC}" srcOrd="0" destOrd="0" presId="urn:microsoft.com/office/officeart/2005/8/layout/chevron2"/>
    <dgm:cxn modelId="{75D81B23-C76C-404B-966C-418AE0D6521F}" type="presOf" srcId="{56A1FC36-A707-425A-AC71-67B41CF265D9}" destId="{4A2ECBA8-E710-4F75-A7B0-F283982571D0}" srcOrd="0" destOrd="1" presId="urn:microsoft.com/office/officeart/2005/8/layout/chevron2"/>
    <dgm:cxn modelId="{446A6B48-F77F-4610-90BF-ED29EA5144DE}" type="presOf" srcId="{E559024E-0BCE-45C2-9D19-F26096369737}" destId="{4A2ECBA8-E710-4F75-A7B0-F283982571D0}" srcOrd="0" destOrd="3" presId="urn:microsoft.com/office/officeart/2005/8/layout/chevron2"/>
    <dgm:cxn modelId="{DE55E232-EB52-412B-8865-1442E8275356}" type="presParOf" srcId="{66641153-31BA-4B8F-A9A2-5BF4B761A66A}" destId="{F90839C6-8DDA-40D8-839F-97521E4CA854}" srcOrd="0" destOrd="0" presId="urn:microsoft.com/office/officeart/2005/8/layout/chevron2"/>
    <dgm:cxn modelId="{3D4BED26-E982-411E-82EB-97655F991D6B}" type="presParOf" srcId="{F90839C6-8DDA-40D8-839F-97521E4CA854}" destId="{2498ACAB-396D-4516-B8C6-8B4BD286D784}" srcOrd="0" destOrd="0" presId="urn:microsoft.com/office/officeart/2005/8/layout/chevron2"/>
    <dgm:cxn modelId="{B885AA2F-E824-4244-A970-705B304831C5}" type="presParOf" srcId="{F90839C6-8DDA-40D8-839F-97521E4CA854}" destId="{9118140E-4FA1-4BCB-B8E5-79C9700BCFB5}" srcOrd="1" destOrd="0" presId="urn:microsoft.com/office/officeart/2005/8/layout/chevron2"/>
    <dgm:cxn modelId="{23C70167-D9BB-4498-8CCE-1038D39B8F77}" type="presParOf" srcId="{66641153-31BA-4B8F-A9A2-5BF4B761A66A}" destId="{CAE85DAA-70E1-488B-AFA0-D5ACE0157152}" srcOrd="1" destOrd="0" presId="urn:microsoft.com/office/officeart/2005/8/layout/chevron2"/>
    <dgm:cxn modelId="{3BF1D80F-7B18-44FE-B082-88A50646B3A8}" type="presParOf" srcId="{66641153-31BA-4B8F-A9A2-5BF4B761A66A}" destId="{141BB6DF-E335-41B3-9ADA-EA75335B849E}" srcOrd="2" destOrd="0" presId="urn:microsoft.com/office/officeart/2005/8/layout/chevron2"/>
    <dgm:cxn modelId="{055F5A51-EA67-473A-B26E-0B85032D0509}" type="presParOf" srcId="{141BB6DF-E335-41B3-9ADA-EA75335B849E}" destId="{06BA071C-204E-400B-9422-6A37ED6FF95B}" srcOrd="0" destOrd="0" presId="urn:microsoft.com/office/officeart/2005/8/layout/chevron2"/>
    <dgm:cxn modelId="{2C3B939A-9B09-466D-9236-826D942C433D}" type="presParOf" srcId="{141BB6DF-E335-41B3-9ADA-EA75335B849E}" destId="{D14182F0-B538-4166-A9B3-363F57C0F5AC}" srcOrd="1" destOrd="0" presId="urn:microsoft.com/office/officeart/2005/8/layout/chevron2"/>
    <dgm:cxn modelId="{8903ABC9-5FBA-42E3-84B3-21D2A1FBB1FD}" type="presParOf" srcId="{66641153-31BA-4B8F-A9A2-5BF4B761A66A}" destId="{2D17E42C-D18E-47A6-B09E-E717099C3C49}" srcOrd="3" destOrd="0" presId="urn:microsoft.com/office/officeart/2005/8/layout/chevron2"/>
    <dgm:cxn modelId="{16C6A4E7-36D1-4E95-B9C9-A7324D46C7A1}" type="presParOf" srcId="{66641153-31BA-4B8F-A9A2-5BF4B761A66A}" destId="{79A8EF61-419E-47C3-81B4-B5240D31D78C}" srcOrd="4" destOrd="0" presId="urn:microsoft.com/office/officeart/2005/8/layout/chevron2"/>
    <dgm:cxn modelId="{71C2AD4A-21D5-4108-907A-C8551AEF4B83}" type="presParOf" srcId="{79A8EF61-419E-47C3-81B4-B5240D31D78C}" destId="{256B5EDA-D985-43D3-BDF1-42289F86E8D7}" srcOrd="0" destOrd="0" presId="urn:microsoft.com/office/officeart/2005/8/layout/chevron2"/>
    <dgm:cxn modelId="{3BB257AB-E8C5-4B8D-BBBF-FEA1100096F6}" type="presParOf" srcId="{79A8EF61-419E-47C3-81B4-B5240D31D78C}" destId="{4A2ECBA8-E710-4F75-A7B0-F283982571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8ACAB-396D-4516-B8C6-8B4BD286D784}">
      <dsp:nvSpPr>
        <dsp:cNvPr id="0" name=""/>
        <dsp:cNvSpPr/>
      </dsp:nvSpPr>
      <dsp:spPr>
        <a:xfrm rot="5400000">
          <a:off x="2509527" y="-830486"/>
          <a:ext cx="1489428" cy="35917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+mj-lt"/>
            </a:rPr>
            <a:t>Публичное выступление</a:t>
          </a:r>
          <a:endParaRPr lang="ru-RU" sz="2400" b="1" i="0" kern="1200" dirty="0">
            <a:solidFill>
              <a:srgbClr val="FF0000"/>
            </a:solidFill>
            <a:latin typeface="+mj-lt"/>
          </a:endParaRPr>
        </a:p>
      </dsp:txBody>
      <dsp:txXfrm rot="5400000">
        <a:off x="2509527" y="-830486"/>
        <a:ext cx="1489428" cy="3591746"/>
      </dsp:txXfrm>
    </dsp:sp>
    <dsp:sp modelId="{9118140E-4FA1-4BCB-B8E5-79C9700BCFB5}">
      <dsp:nvSpPr>
        <dsp:cNvPr id="0" name=""/>
        <dsp:cNvSpPr/>
      </dsp:nvSpPr>
      <dsp:spPr>
        <a:xfrm rot="5400000">
          <a:off x="6510784" y="-1300149"/>
          <a:ext cx="1401773" cy="43153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Доклад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Выступление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+mj-lt"/>
            </a:rPr>
            <a:t>Мультимедийная</a:t>
          </a:r>
          <a:r>
            <a:rPr lang="ru-RU" sz="2000" b="1" kern="1200" dirty="0" smtClean="0">
              <a:latin typeface="+mj-lt"/>
            </a:rPr>
            <a:t> презентация</a:t>
          </a:r>
          <a:endParaRPr lang="ru-RU" sz="2000" b="1" kern="1200" dirty="0">
            <a:latin typeface="+mj-lt"/>
          </a:endParaRPr>
        </a:p>
      </dsp:txBody>
      <dsp:txXfrm rot="5400000">
        <a:off x="6510784" y="-1300149"/>
        <a:ext cx="1401773" cy="4315323"/>
      </dsp:txXfrm>
    </dsp:sp>
    <dsp:sp modelId="{06BA071C-204E-400B-9422-6A37ED6FF95B}">
      <dsp:nvSpPr>
        <dsp:cNvPr id="0" name=""/>
        <dsp:cNvSpPr/>
      </dsp:nvSpPr>
      <dsp:spPr>
        <a:xfrm rot="5400000">
          <a:off x="2404944" y="823757"/>
          <a:ext cx="1489428" cy="3382580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Описание практики</a:t>
          </a:r>
          <a:endParaRPr lang="ru-RU" sz="2400" b="1" kern="1200" dirty="0">
            <a:solidFill>
              <a:srgbClr val="FF0000"/>
            </a:solidFill>
          </a:endParaRPr>
        </a:p>
      </dsp:txBody>
      <dsp:txXfrm rot="5400000">
        <a:off x="2404944" y="823757"/>
        <a:ext cx="1489428" cy="3382580"/>
      </dsp:txXfrm>
    </dsp:sp>
    <dsp:sp modelId="{D14182F0-B538-4166-A9B3-363F57C0F5AC}">
      <dsp:nvSpPr>
        <dsp:cNvPr id="0" name=""/>
        <dsp:cNvSpPr/>
      </dsp:nvSpPr>
      <dsp:spPr>
        <a:xfrm rot="5400000">
          <a:off x="6362082" y="320350"/>
          <a:ext cx="1408956" cy="4093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Статья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Методические рекомендации</a:t>
          </a:r>
          <a:endParaRPr lang="ru-RU" sz="2000" b="1" kern="1200" dirty="0">
            <a:latin typeface="+mj-lt"/>
          </a:endParaRPr>
        </a:p>
      </dsp:txBody>
      <dsp:txXfrm rot="5400000">
        <a:off x="6362082" y="320350"/>
        <a:ext cx="1408956" cy="4093184"/>
      </dsp:txXfrm>
    </dsp:sp>
    <dsp:sp modelId="{256B5EDA-D985-43D3-BDF1-42289F86E8D7}">
      <dsp:nvSpPr>
        <dsp:cNvPr id="0" name=""/>
        <dsp:cNvSpPr/>
      </dsp:nvSpPr>
      <dsp:spPr>
        <a:xfrm rot="5400000">
          <a:off x="2377049" y="2568751"/>
          <a:ext cx="1489428" cy="3326790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Демонстрация практики</a:t>
          </a:r>
          <a:endParaRPr lang="ru-RU" sz="2400" b="1" kern="1200" dirty="0">
            <a:solidFill>
              <a:srgbClr val="FF0000"/>
            </a:solidFill>
          </a:endParaRPr>
        </a:p>
      </dsp:txBody>
      <dsp:txXfrm rot="5400000">
        <a:off x="2377049" y="2568751"/>
        <a:ext cx="1489428" cy="3326790"/>
      </dsp:txXfrm>
    </dsp:sp>
    <dsp:sp modelId="{4A2ECBA8-E710-4F75-A7B0-F283982571D0}">
      <dsp:nvSpPr>
        <dsp:cNvPr id="0" name=""/>
        <dsp:cNvSpPr/>
      </dsp:nvSpPr>
      <dsp:spPr>
        <a:xfrm rot="5400000">
          <a:off x="6108600" y="2117449"/>
          <a:ext cx="1743831" cy="3879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Мастер-класс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Электронный </a:t>
          </a:r>
          <a:r>
            <a:rPr lang="ru-RU" sz="2000" b="1" kern="1200" dirty="0" err="1" smtClean="0">
              <a:latin typeface="+mj-lt"/>
            </a:rPr>
            <a:t>постер</a:t>
          </a:r>
          <a:r>
            <a:rPr lang="ru-RU" sz="2000" b="1" kern="1200" dirty="0" smtClean="0">
              <a:latin typeface="+mj-lt"/>
            </a:rPr>
            <a:t> (стендовый доклад)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+mj-lt"/>
            </a:rPr>
            <a:t>Авторский сайт (</a:t>
          </a:r>
          <a:r>
            <a:rPr lang="ru-RU" sz="2000" b="1" kern="1200" dirty="0" err="1" smtClean="0">
              <a:latin typeface="+mj-lt"/>
            </a:rPr>
            <a:t>блог</a:t>
          </a:r>
          <a:r>
            <a:rPr lang="ru-RU" sz="2000" b="1" kern="1200" dirty="0" smtClean="0">
              <a:latin typeface="+mj-lt"/>
            </a:rPr>
            <a:t>)</a:t>
          </a:r>
          <a:endParaRPr lang="ru-RU" sz="2000" b="1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6108600" y="2117449"/>
        <a:ext cx="1743831" cy="387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28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79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32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4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2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1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13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16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25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3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2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08CE-8DDB-41AF-8171-49A6B0F2DED7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3BCA-21E4-42D7-A6F3-11A9E90A1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0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1394924"/>
            <a:ext cx="9144000" cy="238760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Инновационные  образовательные практики и их трансляция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7422" y="4059238"/>
            <a:ext cx="7146387" cy="1202080"/>
          </a:xfrm>
        </p:spPr>
        <p:txBody>
          <a:bodyPr>
            <a:normAutofit fontScale="92500" lnSpcReduction="20000"/>
          </a:bodyPr>
          <a:lstStyle/>
          <a:p>
            <a:r>
              <a:rPr lang="ru-RU" sz="3200" i="1" dirty="0" smtClean="0"/>
              <a:t>«О промежуточных результатах реализации программы </a:t>
            </a:r>
            <a:r>
              <a:rPr lang="ru-RU" sz="3200" i="1" dirty="0" smtClean="0"/>
              <a:t>РИП</a:t>
            </a:r>
          </a:p>
          <a:p>
            <a:r>
              <a:rPr lang="ru-RU" sz="3200" i="1" dirty="0" smtClean="0"/>
              <a:t> в МБОУ СОШ с. Горячие Ключи».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02523" y="5908430"/>
            <a:ext cx="6189199" cy="71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Декабрь 2021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2498" y="0"/>
            <a:ext cx="6269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 Narrow" pitchFamily="34" charset="0"/>
              </a:rPr>
              <a:t>…Образование </a:t>
            </a:r>
            <a:r>
              <a:rPr lang="ru-RU" i="1" dirty="0" smtClean="0">
                <a:latin typeface="Arial Narrow" pitchFamily="34" charset="0"/>
              </a:rPr>
              <a:t>есть дорога к свободе. Мы свободны, когда наша деятельность направляется результатами осмысления собственного опыта, когда мы способны увидеть новое, рассмотреть его посредством анализа и спроектировать свои действия с учетом </a:t>
            </a:r>
            <a:r>
              <a:rPr lang="ru-RU" i="1" dirty="0" smtClean="0">
                <a:latin typeface="Arial Narrow" pitchFamily="34" charset="0"/>
              </a:rPr>
              <a:t>нововведений…</a:t>
            </a:r>
          </a:p>
          <a:p>
            <a:pPr algn="r"/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i="1" dirty="0" smtClean="0">
                <a:latin typeface="Arial Narrow" pitchFamily="34" charset="0"/>
              </a:rPr>
              <a:t>А.П. Зинченко </a:t>
            </a:r>
            <a:endParaRPr lang="ru-RU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2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Всем спасибо за работу!</a:t>
            </a:r>
            <a:endParaRPr lang="ru-RU" dirty="0"/>
          </a:p>
        </p:txBody>
      </p:sp>
      <p:pic>
        <p:nvPicPr>
          <p:cNvPr id="20482" name="Picture 2" descr="E:\РИП\Документы РИП МБОУ СОШ с. ГОрячие Ключи\РИП 2021-2022\пед совет по РИП декабрь 2021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476" y="1406770"/>
            <a:ext cx="5023546" cy="5023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Инновационная педагогическая практика…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868" y="1603717"/>
            <a:ext cx="10289931" cy="4573246"/>
          </a:xfrm>
        </p:spPr>
        <p:txBody>
          <a:bodyPr/>
          <a:lstStyle/>
          <a:p>
            <a:r>
              <a:rPr lang="ru-RU" dirty="0" smtClean="0"/>
              <a:t>✔ </a:t>
            </a:r>
            <a:r>
              <a:rPr lang="ru-RU" dirty="0" smtClean="0"/>
              <a:t>Что </a:t>
            </a:r>
            <a:r>
              <a:rPr lang="ru-RU" dirty="0" smtClean="0"/>
              <a:t>подразумевается под инновационной педагогической практикой? </a:t>
            </a:r>
            <a:endParaRPr lang="ru-RU" dirty="0" smtClean="0"/>
          </a:p>
          <a:p>
            <a:r>
              <a:rPr lang="ru-RU" dirty="0" smtClean="0"/>
              <a:t>✔ </a:t>
            </a:r>
            <a:r>
              <a:rPr lang="ru-RU" dirty="0" smtClean="0"/>
              <a:t>Зачем необходимо обобщение и трансляция инновационной педагогической практики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smtClean="0"/>
              <a:t>✔ Как выбрать оптимальные формы изучения, систематизации, обобщения и распространения инновационных педагогических практик? </a:t>
            </a:r>
            <a:endParaRPr lang="ru-RU" dirty="0" smtClean="0"/>
          </a:p>
          <a:p>
            <a:r>
              <a:rPr lang="ru-RU" dirty="0" smtClean="0"/>
              <a:t>✔ </a:t>
            </a:r>
            <a:r>
              <a:rPr lang="ru-RU" dirty="0" smtClean="0"/>
              <a:t>Каким образом продемонстрировать инновационную педагогическую практику профессиональному </a:t>
            </a:r>
            <a:r>
              <a:rPr lang="ru-RU" dirty="0" smtClean="0"/>
              <a:t>сообществу?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Инновационная педагогическая практика…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868" y="1603717"/>
            <a:ext cx="10289931" cy="4573246"/>
          </a:xfrm>
        </p:spPr>
        <p:txBody>
          <a:bodyPr/>
          <a:lstStyle/>
          <a:p>
            <a:r>
              <a:rPr lang="ru-RU" dirty="0" smtClean="0"/>
              <a:t>совокупность нетрадиционных подходов, методов и приемов, обеспечивающих решение актуальной задачи образовательного процесса, направленная на развитие образовательной системы и пригодная для трансляции, то есть использования в новых условиях. 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www.surwiki.admsurgut.ru/wiki/images/5/52/%D0%9E%D0%BF%D1%8B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75" y="3363032"/>
            <a:ext cx="4318781" cy="3494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Трансляция инновационной образовательной практики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868" y="1603717"/>
            <a:ext cx="10289931" cy="45732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процесс предъявления содержания инновационной образовательной практики заинтересованному педагогическому сообществу с последующим воспроизведением ее в новых условиях.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ds04.infourok.ru/uploads/ex/0cca/00058b09-481e2276/1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4720"/>
            <a:ext cx="6014718" cy="338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419" y="1822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Основные характеристики успешной практики: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338" y="1406768"/>
            <a:ext cx="9073662" cy="50784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✔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 содержания и форм обучения субъектами образовательного процесса; </a:t>
            </a:r>
          </a:p>
          <a:p>
            <a:r>
              <a:rPr lang="ru-RU" dirty="0" smtClean="0"/>
              <a:t>✔</a:t>
            </a:r>
            <a:r>
              <a:rPr lang="ru-RU" dirty="0" smtClean="0"/>
              <a:t> </a:t>
            </a:r>
            <a:r>
              <a:rPr lang="ru-RU" dirty="0" smtClean="0"/>
              <a:t>высокая мотивация в обучении; </a:t>
            </a:r>
          </a:p>
          <a:p>
            <a:r>
              <a:rPr lang="ru-RU" dirty="0" smtClean="0"/>
              <a:t>✔</a:t>
            </a:r>
            <a:r>
              <a:rPr lang="ru-RU" dirty="0" smtClean="0"/>
              <a:t> </a:t>
            </a:r>
            <a:r>
              <a:rPr lang="ru-RU" dirty="0" smtClean="0"/>
              <a:t>положительная динамика контингента обучающихся; </a:t>
            </a:r>
          </a:p>
          <a:p>
            <a:r>
              <a:rPr lang="ru-RU" dirty="0" smtClean="0"/>
              <a:t>✔</a:t>
            </a:r>
            <a:r>
              <a:rPr lang="ru-RU" dirty="0" smtClean="0"/>
              <a:t> результативность: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– формирование собственного устойчивого учебного интереса,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обнаружение и развитие способностей (формирующее оценивание);</a:t>
            </a:r>
          </a:p>
          <a:p>
            <a:pPr>
              <a:buNone/>
            </a:pPr>
            <a:r>
              <a:rPr lang="ru-RU" dirty="0" smtClean="0"/>
              <a:t>- достижения обучающихся: результаты предметных олимпиад, участия в конкурсах; результат приемных кампаний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8434" name="Picture 2" descr="https://e.bsu.ru/pluginfile.php/1270/course/overviewfiles/%D0%BF%D1%80%D0%BE%D0%B3%D0%BD%D0%BE%D0%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0658"/>
            <a:ext cx="3128612" cy="242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E:\РИП\Документы РИП МБОУ СОШ с. ГОрячие Ключи\РИП 2021-2022\пед совет по РИП декабрь 2021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00" y="1"/>
            <a:ext cx="12153287" cy="682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Инновационная педагогическая практика. Виды и формы презентации опыта…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6776" y="1645920"/>
          <a:ext cx="10805918" cy="49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Инновационная педагогическая практика.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/>
              <a:t> </a:t>
            </a:r>
            <a:r>
              <a:rPr lang="ru-RU" b="1" dirty="0" smtClean="0"/>
              <a:t>Схема </a:t>
            </a:r>
            <a:r>
              <a:rPr lang="ru-RU" b="1" dirty="0" smtClean="0"/>
              <a:t>описания:</a:t>
            </a:r>
            <a:br>
              <a:rPr lang="ru-RU" b="1" dirty="0" smtClean="0"/>
            </a:br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868" y="1603716"/>
            <a:ext cx="10289931" cy="496589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1) проблема, которую решает инновационная образовательная практика; </a:t>
            </a:r>
          </a:p>
          <a:p>
            <a:r>
              <a:rPr lang="ru-RU" dirty="0" smtClean="0"/>
              <a:t>2) дидактические основания инновационной образовательной практики; </a:t>
            </a:r>
          </a:p>
          <a:p>
            <a:r>
              <a:rPr lang="ru-RU" dirty="0" smtClean="0"/>
              <a:t>3) цели и ценности анализируемой практики; </a:t>
            </a:r>
          </a:p>
          <a:p>
            <a:r>
              <a:rPr lang="ru-RU" dirty="0" smtClean="0"/>
              <a:t>4) содержание образования, реализующееся в практике; </a:t>
            </a:r>
          </a:p>
          <a:p>
            <a:r>
              <a:rPr lang="ru-RU" dirty="0" smtClean="0"/>
              <a:t>5) методы и средства обучения, основные формы организации процесса обучения, использующиеся в ходе реализации основных идей практики;</a:t>
            </a:r>
          </a:p>
          <a:p>
            <a:r>
              <a:rPr lang="ru-RU" dirty="0" smtClean="0"/>
              <a:t>6) представление о результатах обучения (которое может иметь явно выраженную специфику в отличие от существующего в традиционном обучении); </a:t>
            </a:r>
          </a:p>
          <a:p>
            <a:r>
              <a:rPr lang="ru-RU" dirty="0" smtClean="0"/>
              <a:t>7) особенности взаимодействия участников образовательного процесса.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9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83" y="0"/>
            <a:ext cx="10515600" cy="1325563"/>
          </a:xfrm>
        </p:spPr>
        <p:txBody>
          <a:bodyPr/>
          <a:lstStyle/>
          <a:p>
            <a:r>
              <a:rPr lang="ru-RU" dirty="0" smtClean="0"/>
              <a:t>Проект решения педагогического 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0523" y="1023765"/>
            <a:ext cx="6541477" cy="540516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Принять </a:t>
            </a:r>
            <a:r>
              <a:rPr lang="ru-RU" dirty="0" smtClean="0"/>
              <a:t>инновационные практики педагогов школы к обобщению в форме ….</a:t>
            </a:r>
          </a:p>
          <a:p>
            <a:pPr lvl="0"/>
            <a:r>
              <a:rPr lang="ru-RU" dirty="0" smtClean="0"/>
              <a:t>Организовать проведение трансляции инновационной практики для образовательных организаций района в форме…   в сроки…</a:t>
            </a:r>
          </a:p>
          <a:p>
            <a:pPr lvl="0"/>
            <a:r>
              <a:rPr lang="ru-RU" dirty="0" smtClean="0"/>
              <a:t>Создать  и пополнить банк методических идей, приемов, методических разработок по теме инновационной деятельности в сроки…</a:t>
            </a:r>
          </a:p>
          <a:p>
            <a:pPr lvl="0"/>
            <a:r>
              <a:rPr lang="ru-RU" dirty="0" smtClean="0"/>
              <a:t>Опубликовать информацию об инновационной деятельности на официальном сайте МБОУ СОШ с. Горячие Ключи в сроки…</a:t>
            </a:r>
          </a:p>
          <a:p>
            <a:pPr lvl="0"/>
            <a:r>
              <a:rPr lang="ru-RU" dirty="0" smtClean="0"/>
              <a:t>Организовать проведение открытых дверей для родителей, жителей муниципального образования с целью трансляции инновационной практики в сроки…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3" name="Picture 1" descr="E:\РИП\Документы РИП МБОУ СОШ с. ГОрячие Ключи\РИП 2021-2022\пед совет по РИП декабрь 2021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74" y="981220"/>
            <a:ext cx="5312901" cy="398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446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Инновационные  образовательные практики и их трансляция</vt:lpstr>
      <vt:lpstr>Инновационная педагогическая практика…</vt:lpstr>
      <vt:lpstr>Инновационная педагогическая практика…</vt:lpstr>
      <vt:lpstr>Трансляция инновационной образовательной практики </vt:lpstr>
      <vt:lpstr>Основные характеристики успешной практики:</vt:lpstr>
      <vt:lpstr>Слайд 6</vt:lpstr>
      <vt:lpstr>Инновационная педагогическая практика. Виды и формы презентации опыта…</vt:lpstr>
      <vt:lpstr>Инновационная педагогическая практика.  Схема описания: …</vt:lpstr>
      <vt:lpstr>Проект решения педагогического совета</vt:lpstr>
      <vt:lpstr>Всем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</dc:creator>
  <cp:lastModifiedBy>Пользователь Windows</cp:lastModifiedBy>
  <cp:revision>27</cp:revision>
  <dcterms:created xsi:type="dcterms:W3CDTF">2018-10-22T16:28:47Z</dcterms:created>
  <dcterms:modified xsi:type="dcterms:W3CDTF">2021-12-27T13:28:24Z</dcterms:modified>
</cp:coreProperties>
</file>